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9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70" r:id="rId11"/>
    <p:sldId id="272" r:id="rId12"/>
    <p:sldId id="271" r:id="rId13"/>
    <p:sldId id="267" r:id="rId14"/>
    <p:sldId id="265" r:id="rId15"/>
    <p:sldId id="266" r:id="rId16"/>
    <p:sldId id="268" r:id="rId17"/>
    <p:sldId id="273" r:id="rId18"/>
    <p:sldId id="274" r:id="rId19"/>
    <p:sldId id="275" r:id="rId20"/>
    <p:sldId id="276" r:id="rId21"/>
    <p:sldId id="277" r:id="rId22"/>
    <p:sldId id="278" r:id="rId23"/>
    <p:sldId id="28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31A7"/>
    <a:srgbClr val="007A97"/>
    <a:srgbClr val="FFC72C"/>
    <a:srgbClr val="FFDE81"/>
    <a:srgbClr val="FFD358"/>
    <a:srgbClr val="BFBFBF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690"/>
    <p:restoredTop sz="73465" autoAdjust="0"/>
  </p:normalViewPr>
  <p:slideViewPr>
    <p:cSldViewPr snapToGrid="0" snapToObjects="1">
      <p:cViewPr>
        <p:scale>
          <a:sx n="115" d="100"/>
          <a:sy n="115" d="100"/>
        </p:scale>
        <p:origin x="-984" y="-72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15114"/>
    </p:cViewPr>
  </p:sorterViewPr>
  <p:notesViewPr>
    <p:cSldViewPr snapToGrid="0" snapToObjects="1">
      <p:cViewPr varScale="1">
        <p:scale>
          <a:sx n="97" d="100"/>
          <a:sy n="97" d="100"/>
        </p:scale>
        <p:origin x="-367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351503"/>
            <a:ext cx="4662985" cy="26228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" name="Straight Connector 6"/>
          <p:cNvCxnSpPr/>
          <p:nvPr/>
        </p:nvCxnSpPr>
        <p:spPr>
          <a:xfrm>
            <a:off x="5132439" y="540774"/>
            <a:ext cx="0" cy="818043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380963" y="3114368"/>
            <a:ext cx="4662985" cy="57838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this Discussion Module is to learn to deliver DSE Search spatial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queries; Where’s my pizza, and related.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module has as its prerequisites:</a:t>
            </a:r>
          </a:p>
          <a:p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30200" indent="-171450">
              <a:buFont typeface="Arial" pitchFamily="34" charset="0"/>
              <a:buChar char="•"/>
            </a:pP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you are comfortable with DSE </a:t>
            </a:r>
            <a:r>
              <a: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</a:t>
            </a:r>
            <a:r>
              <a:rPr lang="en-US" sz="8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geospatial.</a:t>
            </a: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6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visual representation</a:t>
            </a:r>
            <a:r>
              <a:rPr lang="en-US" baseline="0" dirty="0" smtClean="0"/>
              <a:t> of the data; used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8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visual representation</a:t>
            </a:r>
            <a:r>
              <a:rPr lang="en-US" baseline="0" dirty="0" smtClean="0"/>
              <a:t> of the data; used later.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49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just </a:t>
            </a:r>
            <a:r>
              <a:rPr lang="en-US" baseline="0" dirty="0" err="1" smtClean="0"/>
              <a:t>Lucene</a:t>
            </a:r>
            <a:r>
              <a:rPr lang="en-US" baseline="0" dirty="0" smtClean="0"/>
              <a:t> (the underlying runtime libraries), LINESTRING values can not overlap.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technique then is to split overlapping (routes) into multiple records.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17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technique would be to offset overlapping routes by some tiny amount, however; JIRA DSP-11516 gets in the way of this technique.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46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CREATE SEARCH INDEX, at bottom of page.</a:t>
            </a:r>
          </a:p>
          <a:p>
            <a:endParaRPr lang="en-US" dirty="0" smtClean="0"/>
          </a:p>
          <a:p>
            <a:r>
              <a:rPr lang="en-US" dirty="0" smtClean="0"/>
              <a:t>The first line; displaying what would happen if</a:t>
            </a:r>
            <a:r>
              <a:rPr lang="en-US" baseline="0" dirty="0" smtClean="0"/>
              <a:t> you try to index the POINT or LINESTRING using default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43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ALTER SEARCH INDEX statements. Comments: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For a geo=‘true’, the world boundaries are known. 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For non geospatial</a:t>
            </a:r>
            <a:r>
              <a:rPr lang="en-US" baseline="0" dirty="0" smtClean="0"/>
              <a:t> (I.e., spatial), the boundaries are not know. For a calendar, it might be 365/366 calendar days. For time it might be 0 – 2400 minutes in a day.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Number of seconds in a day is considered fair use. 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Heuristically (public Web boards), it is not recommended that you index thousands of a second granularity.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45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query; point within range of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78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second query; point within range of 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21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third query; point within range of 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33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IsWithin</a:t>
            </a:r>
            <a:r>
              <a:rPr lang="en-US" dirty="0" smtClean="0"/>
              <a:t> operator will not error when referencing a LINESTRING (a set of points), but the results are nonsense.</a:t>
            </a:r>
          </a:p>
          <a:p>
            <a:endParaRPr lang="en-US" dirty="0" smtClean="0"/>
          </a:p>
          <a:p>
            <a:r>
              <a:rPr lang="en-US" dirty="0" smtClean="0"/>
              <a:t>For LINESTRING</a:t>
            </a:r>
            <a:r>
              <a:rPr lang="en-US" baseline="0" dirty="0" smtClean="0"/>
              <a:t> we should use, Intersects.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7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next page we enter a Discussion Lab.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1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fourth query; </a:t>
            </a:r>
            <a:r>
              <a:rPr lang="en-US" dirty="0" err="1" smtClean="0"/>
              <a:t>linestring</a:t>
            </a:r>
            <a:r>
              <a:rPr lang="en-US" baseline="0" dirty="0" smtClean="0"/>
              <a:t> intersecting a point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6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fifth query; </a:t>
            </a:r>
            <a:r>
              <a:rPr lang="en-US" dirty="0" err="1" smtClean="0"/>
              <a:t>linestring</a:t>
            </a:r>
            <a:r>
              <a:rPr lang="en-US" baseline="0" dirty="0" smtClean="0"/>
              <a:t> intersecting a point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36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page marks the end of the (end to end) example; how to work with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59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this point we present</a:t>
            </a:r>
            <a:r>
              <a:rPr lang="en-US" baseline="0" dirty="0" smtClean="0"/>
              <a:t> an example; complete, and end to 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example details how to work with time series.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26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CQL CREATE TABLE, add data, CREATE SEARCH INDEX.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61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CQL ALTER SEARCH INDEX. Comments: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geo=‘false’, for spatial data/constructs.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err="1" smtClean="0"/>
              <a:t>worldBounds</a:t>
            </a:r>
            <a:r>
              <a:rPr lang="en-US" baseline="0" dirty="0" smtClean="0"/>
              <a:t> equal zero to 365 (or 366), the number of whole days in a year.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maxDistErr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distErrPct</a:t>
            </a:r>
            <a:r>
              <a:rPr lang="en-US" baseline="0" dirty="0" smtClean="0"/>
              <a:t> configure for exact match on day number.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4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we are using, plotted. Comments: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 x-axis records start day. The y-axis,</a:t>
            </a:r>
            <a:r>
              <a:rPr lang="en-US" baseline="0" dirty="0" smtClean="0"/>
              <a:t> end day.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Since an event can not end before it starts, all points are above a 45 degree slope.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6 points display. For example, record 101 began on day 2, and ended on day 5.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7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first query; records</a:t>
            </a:r>
            <a:r>
              <a:rPr lang="en-US" baseline="0" dirty="0" smtClean="0"/>
              <a:t> contained wholly within a range.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66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second query; records</a:t>
            </a:r>
            <a:r>
              <a:rPr lang="en-US" baseline="0" dirty="0" smtClean="0"/>
              <a:t> contained in part or in whole to a range, an intersection.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third query; records</a:t>
            </a:r>
            <a:r>
              <a:rPr lang="en-US" baseline="0" dirty="0" smtClean="0"/>
              <a:t> on a given date.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45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r>
              <a:rPr lang="en-US" baseline="0" dirty="0" smtClean="0"/>
              <a:t> probe: Discuss the topics above-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25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fourth query; records</a:t>
            </a:r>
            <a:r>
              <a:rPr lang="en-US" baseline="0" dirty="0" smtClean="0"/>
              <a:t> not on a given date.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66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page marks the end of the (end to end) example; how to work with time series.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59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page marks the end of this module.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15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Discussion Lab-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3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know DSE Search geospatial</a:t>
            </a:r>
            <a:r>
              <a:rPr lang="en-US" baseline="0" dirty="0" smtClean="0"/>
              <a:t> queries, you already know 95% of DSE Search spatial queries.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Using RPT, change geo=‘false’. (Recall default is true.)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Commonly use the parameters; </a:t>
            </a:r>
            <a:r>
              <a:rPr lang="en-US" baseline="0" dirty="0" err="1" smtClean="0"/>
              <a:t>worldBounds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maxDistErr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disErrPct</a:t>
            </a: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Use the operators POINT</a:t>
            </a:r>
            <a:r>
              <a:rPr lang="en-US" baseline="0" dirty="0" smtClean="0"/>
              <a:t> and LINESTRING to cast input data values.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For spatial, use the operators; </a:t>
            </a:r>
            <a:r>
              <a:rPr lang="en-US" baseline="0" dirty="0" err="1" smtClean="0"/>
              <a:t>IsWithin</a:t>
            </a:r>
            <a:r>
              <a:rPr lang="en-US" baseline="0" dirty="0" smtClean="0"/>
              <a:t>, Intersects, other.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For time series, use; [ ] (the range operator).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58750" indent="0">
              <a:buFont typeface="Arial" pitchFamily="34" charset="0"/>
              <a:buNone/>
            </a:pPr>
            <a:r>
              <a:rPr lang="en-US" baseline="0" dirty="0" smtClean="0"/>
              <a:t>Reference </a:t>
            </a:r>
            <a:r>
              <a:rPr lang="en-US" baseline="0" dirty="0" err="1" smtClean="0"/>
              <a:t>Urls</a:t>
            </a:r>
            <a:r>
              <a:rPr lang="en-US" baseline="0" dirty="0" smtClean="0"/>
              <a:t>: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smtClean="0"/>
              <a:t>https://docs.datastax.com/en/dse/5.1/dse-dev/datastax_enterprise/search/queriesGeoSpatial.html</a:t>
            </a:r>
          </a:p>
          <a:p>
            <a:pPr marL="457200" lvl="1" indent="0">
              <a:buFont typeface="Arial" pitchFamily="34" charset="0"/>
              <a:buNone/>
            </a:pPr>
            <a:endParaRPr lang="en-US" dirty="0" smtClean="0"/>
          </a:p>
          <a:p>
            <a:pPr marL="457200" lvl="1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5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this point we present</a:t>
            </a:r>
            <a:r>
              <a:rPr lang="en-US" baseline="0" dirty="0" smtClean="0"/>
              <a:t> an example; complete, and end to 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example details how to work with routes.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2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Familiar CQL code; make a </a:t>
            </a:r>
            <a:r>
              <a:rPr lang="en-US" dirty="0" err="1" smtClean="0"/>
              <a:t>keyspace</a:t>
            </a:r>
            <a:r>
              <a:rPr lang="en-US" dirty="0" smtClean="0"/>
              <a:t> and table.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4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CQL CREATE</a:t>
            </a:r>
            <a:r>
              <a:rPr lang="en-US" baseline="0" dirty="0" smtClean="0"/>
              <a:t> TABLE. Comments: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While there are </a:t>
            </a:r>
            <a:r>
              <a:rPr lang="en-US" baseline="0" dirty="0" err="1" smtClean="0"/>
              <a:t>PointType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LineStringType</a:t>
            </a:r>
            <a:r>
              <a:rPr lang="en-US" baseline="0" dirty="0" smtClean="0"/>
              <a:t> helpers (native column types), really/currently they only serve to self-document. There just isn’t a current means to specify all of the properties necessary to create a useful POINT, or useful LINESTRING.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533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 data. </a:t>
            </a:r>
          </a:p>
          <a:p>
            <a:endParaRPr lang="en-US" dirty="0" smtClean="0"/>
          </a:p>
          <a:p>
            <a:r>
              <a:rPr lang="en-US" dirty="0" smtClean="0"/>
              <a:t>Since we will be using RPT, data is added without commas between the 2 dimensions.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2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0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Light banner,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Lef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21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542339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1" y="1120776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Righ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74791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51666" y="1083137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145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00099" y="1123949"/>
            <a:ext cx="6450676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 flipH="1">
            <a:off x="4261390" y="-1"/>
            <a:ext cx="4882610" cy="4291781"/>
          </a:xfrm>
          <a:custGeom>
            <a:avLst/>
            <a:gdLst>
              <a:gd name="connsiteX0" fmla="*/ 4877692 w 4882610"/>
              <a:gd name="connsiteY0" fmla="*/ 0 h 4305302"/>
              <a:gd name="connsiteX1" fmla="*/ 0 w 4882610"/>
              <a:gd name="connsiteY1" fmla="*/ 0 h 4305302"/>
              <a:gd name="connsiteX2" fmla="*/ 0 w 4882610"/>
              <a:gd name="connsiteY2" fmla="*/ 1558799 h 4305302"/>
              <a:gd name="connsiteX3" fmla="*/ 1560 w 4882610"/>
              <a:gd name="connsiteY3" fmla="*/ 1766430 h 4305302"/>
              <a:gd name="connsiteX4" fmla="*/ 5811 w 4882610"/>
              <a:gd name="connsiteY4" fmla="*/ 2834111 h 4305302"/>
              <a:gd name="connsiteX5" fmla="*/ 1475417 w 4882610"/>
              <a:gd name="connsiteY5" fmla="*/ 4305302 h 4305302"/>
              <a:gd name="connsiteX6" fmla="*/ 4882610 w 4882610"/>
              <a:gd name="connsiteY6" fmla="*/ 4300781 h 4305302"/>
              <a:gd name="connsiteX7" fmla="*/ 4882610 w 4882610"/>
              <a:gd name="connsiteY7" fmla="*/ 19 h 4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610" h="4305302">
                <a:moveTo>
                  <a:pt x="4877692" y="0"/>
                </a:moveTo>
                <a:lnTo>
                  <a:pt x="0" y="0"/>
                </a:lnTo>
                <a:lnTo>
                  <a:pt x="0" y="1558799"/>
                </a:lnTo>
                <a:lnTo>
                  <a:pt x="1560" y="1766430"/>
                </a:lnTo>
                <a:cubicBezTo>
                  <a:pt x="4254" y="2124944"/>
                  <a:pt x="6310" y="2482148"/>
                  <a:pt x="5811" y="2834111"/>
                </a:cubicBezTo>
                <a:cubicBezTo>
                  <a:pt x="5811" y="3646628"/>
                  <a:pt x="663775" y="4305302"/>
                  <a:pt x="1475417" y="4305302"/>
                </a:cubicBezTo>
                <a:lnTo>
                  <a:pt x="4882610" y="4300781"/>
                </a:lnTo>
                <a:lnTo>
                  <a:pt x="4882610" y="1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 End of Module: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695" r:id="rId3"/>
    <p:sldLayoutId id="2147483694" r:id="rId4"/>
    <p:sldLayoutId id="2147483712" r:id="rId5"/>
    <p:sldLayoutId id="2147483714" r:id="rId6"/>
    <p:sldLayoutId id="2147483717" r:id="rId7"/>
    <p:sldLayoutId id="2147483710" r:id="rId8"/>
    <p:sldLayoutId id="2147483716" r:id="rId9"/>
    <p:sldLayoutId id="2147483715" r:id="rId10"/>
    <p:sldLayoutId id="214748371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tax.jira.com/browse/DSP-1151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4327459" y="460241"/>
            <a:ext cx="4242964" cy="3941290"/>
          </a:xfrm>
        </p:spPr>
        <p:txBody>
          <a:bodyPr/>
          <a:lstStyle/>
          <a:p>
            <a:pPr marL="6350" indent="0">
              <a:buNone/>
            </a:pPr>
            <a:r>
              <a:rPr lang="en-US" sz="1800" dirty="0" smtClean="0"/>
              <a:t>Learn to deliver DSE spatial queries, including time series. For example:</a:t>
            </a:r>
          </a:p>
          <a:p>
            <a:pPr marL="457200" indent="-223838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Did the pizza driver pass a given point ? (Where’s my pizza ?)</a:t>
            </a:r>
          </a:p>
          <a:p>
            <a:pPr marL="457200" indent="-223838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Is there hotel room availability for a given date 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800" dirty="0" smtClean="0"/>
          </a:p>
          <a:p>
            <a:pPr marL="6350" indent="0">
              <a:buNone/>
            </a:pPr>
            <a:r>
              <a:rPr lang="en-US" sz="1800" dirty="0"/>
              <a:t>Prerequisites to this Discussion Module:</a:t>
            </a:r>
          </a:p>
          <a:p>
            <a:pPr marL="457200" indent="-223838">
              <a:buFont typeface="Arial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</a:rPr>
              <a:t>That you are comfortable with making and using DSE Search </a:t>
            </a:r>
            <a:r>
              <a:rPr lang="en-US" sz="1800" kern="1200" dirty="0" smtClean="0">
                <a:solidFill>
                  <a:schemeClr val="tx1"/>
                </a:solidFill>
              </a:rPr>
              <a:t>geospatial objects and queries.</a:t>
            </a:r>
            <a:endParaRPr lang="en-US" sz="1800" kern="1200" dirty="0">
              <a:solidFill>
                <a:schemeClr val="tx1"/>
              </a:solidFill>
            </a:endParaRPr>
          </a:p>
          <a:p>
            <a:pPr marL="6350" indent="0">
              <a:buNone/>
            </a:pPr>
            <a:endParaRPr lang="en-US" sz="1800" dirty="0"/>
          </a:p>
          <a:p>
            <a:pPr marL="6350" indent="0">
              <a:buNone/>
            </a:pP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7264"/>
            <a:ext cx="3089305" cy="680970"/>
          </a:xfrm>
        </p:spPr>
        <p:txBody>
          <a:bodyPr/>
          <a:lstStyle/>
          <a:p>
            <a:r>
              <a:rPr lang="en-US" sz="2000" dirty="0" smtClean="0"/>
              <a:t>Spatial (not geospatial), Time Series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Module: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000-DTSE-Search-7455-60-DM-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76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Data, Plotted, Page 1 of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313506" y="1180407"/>
            <a:ext cx="3657600" cy="3567106"/>
            <a:chOff x="313506" y="1180407"/>
            <a:chExt cx="3657600" cy="3567106"/>
          </a:xfrm>
        </p:grpSpPr>
        <p:grpSp>
          <p:nvGrpSpPr>
            <p:cNvPr id="47" name="Group 46"/>
            <p:cNvGrpSpPr/>
            <p:nvPr/>
          </p:nvGrpSpPr>
          <p:grpSpPr>
            <a:xfrm>
              <a:off x="313506" y="1180407"/>
              <a:ext cx="3657600" cy="3567106"/>
              <a:chOff x="540328" y="1180407"/>
              <a:chExt cx="3657600" cy="3567106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1072342" y="1180407"/>
                <a:ext cx="0" cy="312558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16200000">
                <a:off x="2635135" y="2729346"/>
                <a:ext cx="0" cy="312558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42355" y="3625736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842354" y="2959332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854824" y="2292928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24343" y="1626524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16200000">
                <a:off x="1609552" y="4407132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6200000">
                <a:off x="2261756" y="4407131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6200000">
                <a:off x="2913960" y="4420986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6200000">
                <a:off x="3566163" y="4407130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1724544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724543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301935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724545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724546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954139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954138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301935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01935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01935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606339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606340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606342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643748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54135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954139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547254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10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199458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2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0328" y="3487236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10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40328" y="2820832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2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40328" y="2154428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851658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0328" y="148802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4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503862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4</a:t>
                </a:r>
                <a:r>
                  <a:rPr lang="en-US" sz="1200" b="1" dirty="0" smtClean="0"/>
                  <a:t>0</a:t>
                </a:r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>
              <a:off x="2161409" y="2431428"/>
              <a:ext cx="0" cy="52790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6200000">
              <a:off x="1836491" y="1973601"/>
              <a:ext cx="0" cy="52790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1497721" y="3042460"/>
              <a:ext cx="0" cy="52790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497721" y="2407894"/>
              <a:ext cx="0" cy="52790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1230236" y="353390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A97"/>
                  </a:solidFill>
                </a:rPr>
                <a:t>X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530829" y="1175778"/>
            <a:ext cx="3657600" cy="3567106"/>
            <a:chOff x="4530829" y="1175778"/>
            <a:chExt cx="3657600" cy="3567106"/>
          </a:xfrm>
        </p:grpSpPr>
        <p:cxnSp>
          <p:nvCxnSpPr>
            <p:cNvPr id="50" name="Straight Arrow Connector 49"/>
            <p:cNvCxnSpPr/>
            <p:nvPr/>
          </p:nvCxnSpPr>
          <p:spPr>
            <a:xfrm flipV="1">
              <a:off x="5692189" y="3042460"/>
              <a:ext cx="0" cy="52790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5695304" y="2381551"/>
              <a:ext cx="0" cy="52790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5400000" flipV="1">
              <a:off x="6053811" y="1973601"/>
              <a:ext cx="0" cy="52790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0800000" flipV="1">
              <a:off x="6379400" y="2381551"/>
              <a:ext cx="0" cy="52790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/>
            <p:cNvGrpSpPr/>
            <p:nvPr/>
          </p:nvGrpSpPr>
          <p:grpSpPr>
            <a:xfrm>
              <a:off x="4530829" y="1175778"/>
              <a:ext cx="3657600" cy="3567106"/>
              <a:chOff x="540328" y="1180407"/>
              <a:chExt cx="3657600" cy="3567106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1072342" y="1180407"/>
                <a:ext cx="0" cy="312558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16200000">
                <a:off x="2635135" y="2729346"/>
                <a:ext cx="0" cy="312558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842355" y="3625736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42354" y="2959332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854824" y="2292928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824343" y="1626524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16200000">
                <a:off x="1609552" y="4407132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16200000">
                <a:off x="2261756" y="4407131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16200000">
                <a:off x="2913960" y="4420986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16200000">
                <a:off x="3566163" y="4407130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/>
              <p:cNvSpPr/>
              <p:nvPr/>
            </p:nvSpPr>
            <p:spPr>
              <a:xfrm>
                <a:off x="1724544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724543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301935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724545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724546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54139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954138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301935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301935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301935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606339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606340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3606342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643748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2954135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954139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547254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10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199458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2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40328" y="3487236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10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40328" y="2820832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2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40328" y="2154428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851658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40328" y="148802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4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503862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4</a:t>
                </a:r>
                <a:r>
                  <a:rPr lang="en-US" sz="1200" b="1" dirty="0" smtClean="0"/>
                  <a:t>0</a:t>
                </a:r>
              </a:p>
            </p:txBody>
          </p:sp>
        </p:grpSp>
        <p:cxnSp>
          <p:nvCxnSpPr>
            <p:cNvPr id="95" name="Straight Arrow Connector 94"/>
            <p:cNvCxnSpPr/>
            <p:nvPr/>
          </p:nvCxnSpPr>
          <p:spPr>
            <a:xfrm rot="16200000" flipV="1">
              <a:off x="5308783" y="2833879"/>
              <a:ext cx="0" cy="52790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rot="16200000" flipV="1">
              <a:off x="6115448" y="2829250"/>
              <a:ext cx="0" cy="527904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5484970" y="3513411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C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69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Data, Plotted, Page 2</a:t>
            </a:r>
            <a:r>
              <a:rPr lang="en-US" dirty="0" smtClean="0"/>
              <a:t> </a:t>
            </a:r>
            <a:r>
              <a:rPr lang="en-US" dirty="0"/>
              <a:t>of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grpSp>
        <p:nvGrpSpPr>
          <p:cNvPr id="91" name="Group 90"/>
          <p:cNvGrpSpPr/>
          <p:nvPr/>
        </p:nvGrpSpPr>
        <p:grpSpPr>
          <a:xfrm>
            <a:off x="313506" y="1180407"/>
            <a:ext cx="3657600" cy="3567106"/>
            <a:chOff x="313506" y="1180407"/>
            <a:chExt cx="3657600" cy="3567106"/>
          </a:xfrm>
        </p:grpSpPr>
        <p:grpSp>
          <p:nvGrpSpPr>
            <p:cNvPr id="6" name="Group 5"/>
            <p:cNvGrpSpPr/>
            <p:nvPr/>
          </p:nvGrpSpPr>
          <p:grpSpPr>
            <a:xfrm>
              <a:off x="313506" y="1180407"/>
              <a:ext cx="3657600" cy="3567106"/>
              <a:chOff x="540328" y="1180407"/>
              <a:chExt cx="3657600" cy="3567106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1072342" y="1180407"/>
                <a:ext cx="0" cy="312558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16200000">
                <a:off x="2635135" y="2729346"/>
                <a:ext cx="0" cy="312558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842355" y="3625736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842354" y="2959332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854824" y="2292928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24343" y="1626524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16200000">
                <a:off x="1609552" y="4407132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6200000">
                <a:off x="2261756" y="4407131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6200000">
                <a:off x="2913960" y="4420986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16200000">
                <a:off x="3566163" y="4407130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1724544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4543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01935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724545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724546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954139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954138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301935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301935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301935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606339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606340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606342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643748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954135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954139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47254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10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9458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2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40328" y="3487236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10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40328" y="2820832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2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40328" y="2154428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851658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40328" y="148802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4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503862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4</a:t>
                </a:r>
                <a:r>
                  <a:rPr lang="en-US" sz="1200" b="1" dirty="0" smtClean="0"/>
                  <a:t>0</a:t>
                </a:r>
              </a:p>
            </p:txBody>
          </p:sp>
        </p:grpSp>
        <p:cxnSp>
          <p:nvCxnSpPr>
            <p:cNvPr id="76" name="Straight Arrow Connector 75"/>
            <p:cNvCxnSpPr/>
            <p:nvPr/>
          </p:nvCxnSpPr>
          <p:spPr>
            <a:xfrm flipV="1">
              <a:off x="2802132" y="1760394"/>
              <a:ext cx="0" cy="52790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 flipV="1">
              <a:off x="1811161" y="2024346"/>
              <a:ext cx="0" cy="52790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rot="10800000" flipV="1">
              <a:off x="2198875" y="1760394"/>
              <a:ext cx="0" cy="52790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16200000" flipV="1">
              <a:off x="2413880" y="1308888"/>
              <a:ext cx="0" cy="52790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764720" y="2292928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X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rot="10800000" flipV="1">
              <a:off x="2198876" y="2464252"/>
              <a:ext cx="0" cy="52790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16200000" flipV="1">
              <a:off x="1848568" y="2829250"/>
              <a:ext cx="0" cy="52790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1433302" y="2371427"/>
              <a:ext cx="0" cy="52790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530829" y="1175778"/>
            <a:ext cx="3657600" cy="3567106"/>
            <a:chOff x="4530829" y="1175778"/>
            <a:chExt cx="3657600" cy="3567106"/>
          </a:xfrm>
        </p:grpSpPr>
        <p:grpSp>
          <p:nvGrpSpPr>
            <p:cNvPr id="41" name="Group 40"/>
            <p:cNvGrpSpPr/>
            <p:nvPr/>
          </p:nvGrpSpPr>
          <p:grpSpPr>
            <a:xfrm>
              <a:off x="4530829" y="1175778"/>
              <a:ext cx="3657600" cy="3567106"/>
              <a:chOff x="540328" y="1180407"/>
              <a:chExt cx="3657600" cy="3567106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1072342" y="1180407"/>
                <a:ext cx="0" cy="312558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16200000">
                <a:off x="2635135" y="2729346"/>
                <a:ext cx="0" cy="3125586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842355" y="3625736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42354" y="2959332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854824" y="2292928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824343" y="1626524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>
                <a:off x="1609552" y="4407132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16200000">
                <a:off x="2261756" y="4407131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6200000">
                <a:off x="2913960" y="4420986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16200000">
                <a:off x="3566163" y="4407130"/>
                <a:ext cx="229987" cy="0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1724544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724543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01935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724545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724546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2954139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954138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01935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01935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01935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06339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606340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606342" y="2959332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643748" y="3625736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954135" y="1584960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954139" y="2292928"/>
                <a:ext cx="74815" cy="8312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547254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10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199458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2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40328" y="3487236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/>
                  <a:t>10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40328" y="2820832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2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40328" y="2154428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851658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40328" y="148802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4</a:t>
                </a:r>
                <a:r>
                  <a:rPr lang="en-US" sz="1200" b="1" dirty="0" smtClean="0"/>
                  <a:t>0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3862" y="4470514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4</a:t>
                </a:r>
                <a:r>
                  <a:rPr lang="en-US" sz="1200" b="1" dirty="0" smtClean="0"/>
                  <a:t>0</a:t>
                </a: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6319801" y="1985151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31A7"/>
                  </a:solidFill>
                </a:rPr>
                <a:t>X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rot="10800000" flipV="1">
              <a:off x="6382650" y="2376056"/>
              <a:ext cx="0" cy="527904"/>
            </a:xfrm>
            <a:prstGeom prst="straightConnector1">
              <a:avLst/>
            </a:prstGeom>
            <a:ln w="38100">
              <a:solidFill>
                <a:srgbClr val="8031A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rot="10800000" flipV="1">
              <a:off x="6382650" y="3037831"/>
              <a:ext cx="0" cy="527904"/>
            </a:xfrm>
            <a:prstGeom prst="straightConnector1">
              <a:avLst/>
            </a:prstGeom>
            <a:ln w="38100">
              <a:solidFill>
                <a:srgbClr val="8031A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rot="10800000" flipV="1">
              <a:off x="6382650" y="3704235"/>
              <a:ext cx="0" cy="527904"/>
            </a:xfrm>
            <a:prstGeom prst="straightConnector1">
              <a:avLst/>
            </a:prstGeom>
            <a:ln w="38100">
              <a:solidFill>
                <a:srgbClr val="8031A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092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LINESTRING data can not-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313506" y="1180407"/>
            <a:ext cx="3657600" cy="3567106"/>
            <a:chOff x="540328" y="1180407"/>
            <a:chExt cx="3657600" cy="3567106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1072342" y="1180407"/>
              <a:ext cx="0" cy="3125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>
              <a:off x="2635135" y="2729346"/>
              <a:ext cx="0" cy="3125586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42355" y="3625736"/>
              <a:ext cx="22998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42354" y="2959332"/>
              <a:ext cx="22998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54824" y="2292928"/>
              <a:ext cx="22998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824343" y="1626524"/>
              <a:ext cx="22998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>
              <a:off x="1609552" y="4407132"/>
              <a:ext cx="22998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>
              <a:off x="2261756" y="4407131"/>
              <a:ext cx="22998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>
              <a:off x="2913960" y="4420986"/>
              <a:ext cx="22998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6200000">
              <a:off x="3566163" y="4407130"/>
              <a:ext cx="22998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1724544" y="2292928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724543" y="1584960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301935" y="3625736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724545" y="2959332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724546" y="3625736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954139" y="3625736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954138" y="2959332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301935" y="1584960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301935" y="2292928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301935" y="2959332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606339" y="1584960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606340" y="2292928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606342" y="2959332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643748" y="3625736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954135" y="1584960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954139" y="2292928"/>
              <a:ext cx="74815" cy="831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47254" y="447051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199458" y="447051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</a:t>
              </a:r>
              <a:r>
                <a:rPr lang="en-US" sz="1200" b="1" dirty="0" smtClean="0"/>
                <a:t>0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40328" y="348723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10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40328" y="2820832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</a:t>
              </a:r>
              <a:r>
                <a:rPr lang="en-US" sz="1200" b="1" dirty="0" smtClean="0"/>
                <a:t>0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40328" y="215442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3</a:t>
              </a:r>
              <a:r>
                <a:rPr lang="en-US" sz="1200" b="1" dirty="0" smtClean="0"/>
                <a:t>0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851658" y="447051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3</a:t>
              </a:r>
              <a:r>
                <a:rPr lang="en-US" sz="1200" b="1" dirty="0" smtClean="0"/>
                <a:t>0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40328" y="148802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</a:t>
              </a:r>
              <a:r>
                <a:rPr lang="en-US" sz="1200" b="1" dirty="0" smtClean="0"/>
                <a:t>0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503862" y="447051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</a:t>
              </a:r>
              <a:r>
                <a:rPr lang="en-US" sz="1200" b="1" dirty="0" smtClean="0"/>
                <a:t>0</a:t>
              </a:r>
            </a:p>
          </p:txBody>
        </p:sp>
      </p:grpSp>
      <p:cxnSp>
        <p:nvCxnSpPr>
          <p:cNvPr id="146" name="Straight Arrow Connector 145"/>
          <p:cNvCxnSpPr/>
          <p:nvPr/>
        </p:nvCxnSpPr>
        <p:spPr>
          <a:xfrm rot="5400000" flipV="1">
            <a:off x="2473823" y="3446341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10800000" flipV="1">
            <a:off x="2001149" y="1743571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2834843" y="1743571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16200000" flipV="1">
            <a:off x="2463365" y="1249634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0800000" flipV="1">
            <a:off x="2009210" y="3042460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10800000" flipV="1">
            <a:off x="2009210" y="2423875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2834843" y="3000896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rot="16200000" flipV="1">
            <a:off x="2463365" y="2687828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rot="10800000" flipV="1">
            <a:off x="1862352" y="3042461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rot="10800000" flipV="1">
            <a:off x="1882049" y="3722766"/>
            <a:ext cx="0" cy="5279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82" y="1094321"/>
            <a:ext cx="1600200" cy="119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TextBox 156"/>
          <p:cNvSpPr txBox="1"/>
          <p:nvPr/>
        </p:nvSpPr>
        <p:spPr>
          <a:xfrm>
            <a:off x="4389120" y="2486370"/>
            <a:ext cx="44639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InvalidRequest</a:t>
            </a:r>
            <a:r>
              <a:rPr lang="en-US" sz="1200" dirty="0">
                <a:solidFill>
                  <a:srgbClr val="FF0000"/>
                </a:solidFill>
              </a:rPr>
              <a:t>: Error from server: code=2200 [Invalid query] message</a:t>
            </a:r>
            <a:r>
              <a:rPr lang="en-US" sz="1200" dirty="0" smtClean="0">
                <a:solidFill>
                  <a:srgbClr val="FF0000"/>
                </a:solidFill>
              </a:rPr>
              <a:t>="</a:t>
            </a:r>
            <a:r>
              <a:rPr lang="en-US" sz="1200" dirty="0">
                <a:solidFill>
                  <a:srgbClr val="FF0000"/>
                </a:solidFill>
              </a:rPr>
              <a:t>Unable to make </a:t>
            </a:r>
            <a:r>
              <a:rPr lang="en-US" sz="1200" dirty="0" err="1">
                <a:solidFill>
                  <a:srgbClr val="FF0000"/>
                </a:solidFill>
              </a:rPr>
              <a:t>LineStringType</a:t>
            </a:r>
            <a:r>
              <a:rPr lang="en-US" sz="1200" dirty="0">
                <a:solidFill>
                  <a:srgbClr val="FF0000"/>
                </a:solidFill>
              </a:rPr>
              <a:t> from 'LINESTRING(30 30, 30 40, 20 </a:t>
            </a:r>
            <a:r>
              <a:rPr lang="en-US" sz="1200" dirty="0" smtClean="0">
                <a:solidFill>
                  <a:srgbClr val="FF0000"/>
                </a:solidFill>
              </a:rPr>
              <a:t>40, 20 </a:t>
            </a:r>
            <a:r>
              <a:rPr lang="en-US" sz="1200" dirty="0">
                <a:solidFill>
                  <a:srgbClr val="FF0000"/>
                </a:solidFill>
              </a:rPr>
              <a:t>30, 20 20, 20 10, 30 10, 30 20, 20 20, 20 10, 20 0)' </a:t>
            </a:r>
            <a:r>
              <a:rPr lang="en-US" sz="1200" dirty="0" smtClean="0">
                <a:solidFill>
                  <a:srgbClr val="FF0000"/>
                </a:solidFill>
              </a:rPr>
              <a:t>'LINESTRING (30 </a:t>
            </a:r>
            <a:r>
              <a:rPr lang="en-US" sz="1200" dirty="0">
                <a:solidFill>
                  <a:srgbClr val="FF0000"/>
                </a:solidFill>
              </a:rPr>
              <a:t>30, 30 40, 20 40, 20 30, 20 20, 20 10, 30 10, 30 20, 20 20, 20 </a:t>
            </a:r>
            <a:r>
              <a:rPr lang="en-US" sz="1200" dirty="0" smtClean="0">
                <a:solidFill>
                  <a:srgbClr val="FF0000"/>
                </a:solidFill>
              </a:rPr>
              <a:t>10, 20 </a:t>
            </a:r>
            <a:r>
              <a:rPr lang="en-US" sz="1200" dirty="0">
                <a:solidFill>
                  <a:srgbClr val="FF0000"/>
                </a:solidFill>
              </a:rPr>
              <a:t>0)' is not simple. </a:t>
            </a:r>
            <a:r>
              <a:rPr lang="en-US" sz="1600" dirty="0">
                <a:solidFill>
                  <a:srgbClr val="FF0000"/>
                </a:solidFill>
              </a:rPr>
              <a:t>Points and edges cannot self-intersect</a:t>
            </a:r>
            <a:r>
              <a:rPr lang="en-US" sz="1200" dirty="0">
                <a:solidFill>
                  <a:srgbClr val="FF0000"/>
                </a:solidFill>
              </a:rPr>
              <a:t>."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802132" y="222216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785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JIRA, DSP-11516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You can not </a:t>
            </a:r>
            <a:r>
              <a:rPr lang="en-US" sz="1800" i="1" dirty="0" smtClean="0"/>
              <a:t>smudge</a:t>
            </a:r>
            <a:r>
              <a:rPr lang="en-US" sz="1800" dirty="0" smtClean="0"/>
              <a:t> the values. E.g., add 0.00001 or similar to overlapping points.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datastax.jira.com/browse/DSP-11516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You have to break these LINESTRINGS in two- 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42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IsWithin</a:t>
            </a:r>
            <a:r>
              <a:rPr lang="en-US" dirty="0" smtClean="0"/>
              <a:t>, Intersects, CREATE SEARCH INDEX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997489"/>
            <a:ext cx="7965362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// CREATE SEARCH INDEX ON t1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//    WITH COLUMNS col1, </a:t>
            </a:r>
            <a:r>
              <a:rPr lang="en-US" dirty="0" err="1">
                <a:solidFill>
                  <a:srgbClr val="FF0000"/>
                </a:solidFill>
              </a:rPr>
              <a:t>my_point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my_line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//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// </a:t>
            </a:r>
            <a:r>
              <a:rPr lang="en-US" dirty="0" err="1">
                <a:solidFill>
                  <a:srgbClr val="FF0000"/>
                </a:solidFill>
              </a:rPr>
              <a:t>InvalidRequest</a:t>
            </a:r>
            <a:r>
              <a:rPr lang="en-US" dirty="0">
                <a:solidFill>
                  <a:srgbClr val="FF0000"/>
                </a:solidFill>
              </a:rPr>
              <a:t>: Error from server: code=2200 [Invalid query]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// message="The search index schema could not be auto-generated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// because: Type </a:t>
            </a:r>
            <a:r>
              <a:rPr lang="en-US" dirty="0" err="1">
                <a:solidFill>
                  <a:srgbClr val="FF0000"/>
                </a:solidFill>
              </a:rPr>
              <a:t>org.apache.cassandra.db.marshal.LineStringType</a:t>
            </a:r>
            <a:endParaRPr lang="en-US" dirty="0">
              <a:solidFill>
                <a:srgbClr val="FF0000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// is not supported with automatic </a:t>
            </a:r>
            <a:r>
              <a:rPr lang="en-US" dirty="0" err="1">
                <a:solidFill>
                  <a:srgbClr val="FF0000"/>
                </a:solidFill>
              </a:rPr>
              <a:t>Solr</a:t>
            </a:r>
            <a:r>
              <a:rPr lang="en-US" dirty="0">
                <a:solidFill>
                  <a:srgbClr val="FF0000"/>
                </a:solidFill>
              </a:rPr>
              <a:t> schema generation.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// Specify 'lenient: true' in your resource generation options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// to ignore unsupported columns."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CREATE SEARCH INDEX ON t1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WITH COLUMNS col1, * {excluded : true } 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818520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03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0" y="660874"/>
            <a:ext cx="2981288" cy="548048"/>
          </a:xfrm>
        </p:spPr>
        <p:txBody>
          <a:bodyPr/>
          <a:lstStyle/>
          <a:p>
            <a:r>
              <a:rPr lang="en-US" dirty="0" smtClean="0"/>
              <a:t>ALTER SEARCH INDEX, deploy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22673" y="270472"/>
            <a:ext cx="8189805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 SEARCH INDEX SCHEMA ON t1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ADD </a:t>
            </a:r>
            <a:r>
              <a:rPr lang="en-US" dirty="0" err="1"/>
              <a:t>types.fieldType</a:t>
            </a:r>
            <a:r>
              <a:rPr lang="en-US" dirty="0"/>
              <a:t>[@name='</a:t>
            </a:r>
            <a:r>
              <a:rPr lang="en-US" dirty="0" err="1"/>
              <a:t>ft_rpt</a:t>
            </a:r>
            <a:r>
              <a:rPr lang="en-US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@class='</a:t>
            </a:r>
            <a:r>
              <a:rPr lang="en-US" dirty="0" err="1"/>
              <a:t>solr.SpatialRecursivePrefixTreeFieldType</a:t>
            </a:r>
            <a:r>
              <a:rPr lang="en-US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</a:t>
            </a:r>
            <a:r>
              <a:rPr lang="en-US" dirty="0">
                <a:solidFill>
                  <a:srgbClr val="00B0F0"/>
                </a:solidFill>
              </a:rPr>
              <a:t>geo='false'</a:t>
            </a:r>
            <a:r>
              <a:rPr lang="en-US" dirty="0"/>
              <a:t>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</a:t>
            </a:r>
            <a:r>
              <a:rPr lang="en-US" dirty="0" err="1">
                <a:solidFill>
                  <a:srgbClr val="00B0F0"/>
                </a:solidFill>
              </a:rPr>
              <a:t>worldBounds</a:t>
            </a:r>
            <a:r>
              <a:rPr lang="en-US" dirty="0">
                <a:solidFill>
                  <a:srgbClr val="00B0F0"/>
                </a:solidFill>
              </a:rPr>
              <a:t>='ENVELOPE(-1000, 1000, 1000, -1000)'</a:t>
            </a:r>
            <a:r>
              <a:rPr lang="en-US" dirty="0"/>
              <a:t>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</a:t>
            </a:r>
            <a:r>
              <a:rPr lang="en-US" dirty="0" err="1">
                <a:solidFill>
                  <a:srgbClr val="00B0F0"/>
                </a:solidFill>
              </a:rPr>
              <a:t>maxDistErr</a:t>
            </a:r>
            <a:r>
              <a:rPr lang="en-US" dirty="0">
                <a:solidFill>
                  <a:srgbClr val="00B0F0"/>
                </a:solidFill>
              </a:rPr>
              <a:t>='0.001'</a:t>
            </a:r>
            <a:r>
              <a:rPr lang="en-US" dirty="0"/>
              <a:t>, @</a:t>
            </a:r>
            <a:r>
              <a:rPr lang="en-US" dirty="0" err="1"/>
              <a:t>distanceUnits</a:t>
            </a:r>
            <a:r>
              <a:rPr lang="en-US" dirty="0"/>
              <a:t>='degrees'];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 SEARCH INDEX SCHEMA ON t1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ADD </a:t>
            </a:r>
            <a:r>
              <a:rPr lang="en-US" dirty="0" err="1"/>
              <a:t>fields.field</a:t>
            </a:r>
            <a:r>
              <a:rPr lang="en-US" dirty="0"/>
              <a:t>[@name='</a:t>
            </a:r>
            <a:r>
              <a:rPr lang="en-US" dirty="0" err="1"/>
              <a:t>my_point</a:t>
            </a:r>
            <a:r>
              <a:rPr lang="en-US" dirty="0"/>
              <a:t>', @type='</a:t>
            </a:r>
            <a:r>
              <a:rPr lang="en-US" dirty="0" err="1"/>
              <a:t>ft_rpt</a:t>
            </a:r>
            <a:r>
              <a:rPr lang="en-US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@indexed='true', @</a:t>
            </a:r>
            <a:r>
              <a:rPr lang="en-US" dirty="0" err="1"/>
              <a:t>multiValued</a:t>
            </a:r>
            <a:r>
              <a:rPr lang="en-US" dirty="0"/>
              <a:t>='false', @stored='true',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</a:t>
            </a:r>
            <a:r>
              <a:rPr lang="en-US" dirty="0" err="1"/>
              <a:t>docValues</a:t>
            </a:r>
            <a:r>
              <a:rPr lang="en-US" dirty="0"/>
              <a:t>='true'];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 SEARCH INDEX SCHEMA ON t1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ADD </a:t>
            </a:r>
            <a:r>
              <a:rPr lang="en-US" dirty="0" err="1"/>
              <a:t>fields.field</a:t>
            </a:r>
            <a:r>
              <a:rPr lang="en-US" dirty="0"/>
              <a:t>[@name='</a:t>
            </a:r>
            <a:r>
              <a:rPr lang="en-US" dirty="0" err="1"/>
              <a:t>my_line</a:t>
            </a:r>
            <a:r>
              <a:rPr lang="en-US" dirty="0"/>
              <a:t>', @type='</a:t>
            </a:r>
            <a:r>
              <a:rPr lang="en-US" dirty="0" err="1"/>
              <a:t>ft_rpt</a:t>
            </a:r>
            <a:r>
              <a:rPr lang="en-US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@indexed='true', @</a:t>
            </a:r>
            <a:r>
              <a:rPr lang="en-US" dirty="0" err="1"/>
              <a:t>multiValued</a:t>
            </a:r>
            <a:r>
              <a:rPr lang="en-US" dirty="0"/>
              <a:t>='false', @stored='true',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</a:t>
            </a:r>
            <a:r>
              <a:rPr lang="en-US" dirty="0" err="1"/>
              <a:t>docValues</a:t>
            </a:r>
            <a:r>
              <a:rPr lang="en-US" dirty="0"/>
              <a:t>='true'];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RELOAD  SEARCH INDEX on t1;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REBUILD SEARCH INDEX ON t1;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83" y="1609515"/>
            <a:ext cx="1127125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466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SELECT, </a:t>
            </a:r>
            <a:r>
              <a:rPr lang="en-US" dirty="0" err="1" smtClean="0"/>
              <a:t>IsWithin</a:t>
            </a:r>
            <a:r>
              <a:rPr lang="en-US" dirty="0" smtClean="0"/>
              <a:t> POINT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1196995"/>
            <a:ext cx="4623645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col1, </a:t>
            </a:r>
            <a:r>
              <a:rPr lang="en-US" sz="1800" dirty="0" err="1"/>
              <a:t>my_point</a:t>
            </a:r>
            <a:r>
              <a:rPr lang="en-US" sz="1800" dirty="0"/>
              <a:t> FROM t1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	'{ </a:t>
            </a:r>
            <a:r>
              <a:rPr lang="en-US" sz="1800" dirty="0"/>
              <a:t>"q" : "</a:t>
            </a:r>
            <a:r>
              <a:rPr lang="en-US" sz="1800" dirty="0" err="1"/>
              <a:t>my_point</a:t>
            </a:r>
            <a:r>
              <a:rPr lang="en-US" sz="1800" dirty="0"/>
              <a:t> : \"</a:t>
            </a:r>
            <a:r>
              <a:rPr lang="en-US" sz="1800" dirty="0" err="1"/>
              <a:t>IsWithin</a:t>
            </a:r>
            <a:r>
              <a:rPr lang="en-US" sz="1800" dirty="0"/>
              <a:t>(BUFFER</a:t>
            </a:r>
            <a:r>
              <a:rPr lang="en-US" sz="1800" dirty="0" smtClean="0"/>
              <a:t>(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POINT(30 </a:t>
            </a:r>
            <a:r>
              <a:rPr lang="en-US" sz="1800" dirty="0"/>
              <a:t>30), 1))\"" 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col1 |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my_point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------+-------------------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3 | POINT (30.0 30.0)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33" y="971055"/>
            <a:ext cx="1710459" cy="16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1026044"/>
            <a:ext cx="1652269" cy="16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27" y="2740055"/>
            <a:ext cx="1652270" cy="162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2757234"/>
            <a:ext cx="1632616" cy="160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45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SELECT, </a:t>
            </a:r>
            <a:r>
              <a:rPr lang="en-US" dirty="0" err="1"/>
              <a:t>IsWithin</a:t>
            </a:r>
            <a:r>
              <a:rPr lang="en-US" dirty="0"/>
              <a:t> POINT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1338310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col1, </a:t>
            </a:r>
            <a:r>
              <a:rPr lang="en-US" sz="1800" dirty="0" err="1"/>
              <a:t>my_point</a:t>
            </a:r>
            <a:r>
              <a:rPr lang="en-US" sz="1800" dirty="0"/>
              <a:t> FROM t1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	'{ </a:t>
            </a:r>
            <a:r>
              <a:rPr lang="en-US" sz="1800" dirty="0"/>
              <a:t>"q" : "</a:t>
            </a:r>
            <a:r>
              <a:rPr lang="en-US" sz="1800" dirty="0" err="1"/>
              <a:t>my_point</a:t>
            </a:r>
            <a:r>
              <a:rPr lang="en-US" sz="1800" dirty="0"/>
              <a:t> : \"</a:t>
            </a:r>
            <a:r>
              <a:rPr lang="en-US" sz="1800" dirty="0" err="1"/>
              <a:t>IsWithin</a:t>
            </a:r>
            <a:r>
              <a:rPr lang="en-US" sz="1800" dirty="0"/>
              <a:t>(BUFFER</a:t>
            </a:r>
            <a:r>
              <a:rPr lang="en-US" sz="1800" dirty="0" smtClean="0"/>
              <a:t>(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POINT(20 </a:t>
            </a:r>
            <a:r>
              <a:rPr lang="en-US" sz="1800" dirty="0"/>
              <a:t>30), 1))\"" 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col1 |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my_point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------+-------------------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4 | POINT (20.0 30.0)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33" y="971055"/>
            <a:ext cx="1710459" cy="16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1026044"/>
            <a:ext cx="1652269" cy="16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27" y="2740055"/>
            <a:ext cx="1652270" cy="162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2757234"/>
            <a:ext cx="1632616" cy="160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49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SELECT, </a:t>
            </a:r>
            <a:r>
              <a:rPr lang="en-US" dirty="0" err="1"/>
              <a:t>IsWithin</a:t>
            </a:r>
            <a:r>
              <a:rPr lang="en-US" dirty="0"/>
              <a:t> POINT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1172056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col1, </a:t>
            </a:r>
            <a:r>
              <a:rPr lang="en-US" sz="1800" dirty="0" err="1"/>
              <a:t>my_point</a:t>
            </a:r>
            <a:r>
              <a:rPr lang="en-US" sz="1800" dirty="0"/>
              <a:t> FROM t1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	'{ </a:t>
            </a:r>
            <a:r>
              <a:rPr lang="en-US" sz="1800" dirty="0"/>
              <a:t>"q" : "</a:t>
            </a:r>
            <a:r>
              <a:rPr lang="en-US" sz="1800" dirty="0" err="1"/>
              <a:t>my_point</a:t>
            </a:r>
            <a:r>
              <a:rPr lang="en-US" sz="1800" dirty="0"/>
              <a:t> : \"</a:t>
            </a:r>
            <a:r>
              <a:rPr lang="en-US" sz="1800" dirty="0" err="1"/>
              <a:t>IsWithin</a:t>
            </a:r>
            <a:r>
              <a:rPr lang="en-US" sz="1800" dirty="0"/>
              <a:t>(BUFFER</a:t>
            </a:r>
            <a:r>
              <a:rPr lang="en-US" sz="1800" dirty="0" smtClean="0"/>
              <a:t>(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POINT(20 </a:t>
            </a:r>
            <a:r>
              <a:rPr lang="en-US" sz="1800" dirty="0"/>
              <a:t>30), 10))\"" 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col1 |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my_point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------+-------------------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4 | POINT (20.0 30.0)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3 | POINT (30.0 30.0)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33" y="971055"/>
            <a:ext cx="1710459" cy="16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1026044"/>
            <a:ext cx="1652269" cy="16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27" y="2740055"/>
            <a:ext cx="1652270" cy="162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2757234"/>
            <a:ext cx="1632616" cy="160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49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IsWithin</a:t>
            </a:r>
            <a:r>
              <a:rPr lang="en-US" dirty="0" smtClean="0"/>
              <a:t> using LINESTRING, Odd results-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200099" y="1850448"/>
            <a:ext cx="6450676" cy="1452996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* FROM t1 WHERE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err="1" smtClean="0"/>
              <a:t>solr_query</a:t>
            </a:r>
            <a:r>
              <a:rPr lang="en-US" sz="1800" dirty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'{ "q" : "</a:t>
            </a:r>
            <a:r>
              <a:rPr lang="en-US" sz="1800" dirty="0" err="1"/>
              <a:t>my_line</a:t>
            </a:r>
            <a:r>
              <a:rPr lang="en-US" sz="1800" dirty="0"/>
              <a:t>  : \"</a:t>
            </a:r>
            <a:r>
              <a:rPr lang="en-US" sz="1800" dirty="0" err="1"/>
              <a:t>IsWithin</a:t>
            </a:r>
            <a:r>
              <a:rPr lang="en-US" sz="1800" dirty="0"/>
              <a:t>(BUFFER</a:t>
            </a:r>
            <a:r>
              <a:rPr lang="en-US" sz="1800" dirty="0" smtClean="0"/>
              <a:t>(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POINT(20 </a:t>
            </a:r>
            <a:r>
              <a:rPr lang="en-US" sz="1800" dirty="0"/>
              <a:t>30), 40))\"" }';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33" y="1584772"/>
            <a:ext cx="1140922" cy="85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28" y="2585274"/>
            <a:ext cx="736932" cy="71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49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Open Probe</a:t>
            </a:r>
            <a:endParaRPr lang="en-US" sz="2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Lab: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350" marR="0" lvl="0" indent="-635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smtClean="0"/>
              <a:t>Open Probe</a:t>
            </a:r>
            <a:endParaRPr lang="en-US" sz="2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477579" y="510010"/>
            <a:ext cx="4438996" cy="23840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Next page: Describe/offer business use cases-</a:t>
            </a:r>
          </a:p>
          <a:p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9" y="1494663"/>
            <a:ext cx="3738008" cy="230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4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7995"/>
            <a:ext cx="4555375" cy="548048"/>
          </a:xfrm>
        </p:spPr>
        <p:txBody>
          <a:bodyPr/>
          <a:lstStyle/>
          <a:p>
            <a:r>
              <a:rPr lang="en-US" dirty="0" smtClean="0"/>
              <a:t>LINESTRING, Intersects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1762259"/>
            <a:ext cx="8514002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col1, </a:t>
            </a:r>
            <a:r>
              <a:rPr lang="en-US" sz="1800" dirty="0" err="1"/>
              <a:t>my_line</a:t>
            </a:r>
            <a:r>
              <a:rPr lang="en-US" sz="1800" dirty="0"/>
              <a:t>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FROM </a:t>
            </a:r>
            <a:r>
              <a:rPr lang="en-US" sz="1800" dirty="0"/>
              <a:t>t1 WHERE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/>
              <a:t>solr_query</a:t>
            </a:r>
            <a:r>
              <a:rPr lang="en-US" sz="1800" dirty="0"/>
              <a:t>='</a:t>
            </a:r>
            <a:r>
              <a:rPr lang="en-US" sz="1800" dirty="0" err="1"/>
              <a:t>my_line:"Intersects</a:t>
            </a:r>
            <a:r>
              <a:rPr lang="en-US" sz="1800" dirty="0" smtClean="0"/>
              <a:t>(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POINT(20 </a:t>
            </a:r>
            <a:r>
              <a:rPr lang="en-US" sz="1800" dirty="0"/>
              <a:t>20</a:t>
            </a:r>
            <a:r>
              <a:rPr lang="en-US" sz="1800" dirty="0" smtClean="0"/>
              <a:t>))"';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col1 |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my_line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------+-----------------------------------------------------------------------------------------------------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4 |                                              LINESTRING (20.0 30.0, 20.0 20.0, 10.0 20.0, 0.0 20.0)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3 | LINESTRING (30.0 30.0, 30.0 40.0, 20.0 40.0, 20.0 30.0, 20.0 20.0, 10.0 20.0, 10.0 30.0, 20.0 30.0)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2 |             LINESTRING (10.0 10.0, 10.0 20.0, 10.0 30.0, 20.0 30.0, 20.0 20.0, 20.0 10.0, 20.0 0.0)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1 |                                  LINESTRING (10.0 10.0, 10.0 20.0, 10.0 30.0, 20.0 30.0, 20.0 20.0)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33" y="186350"/>
            <a:ext cx="1710459" cy="16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241339"/>
            <a:ext cx="1652269" cy="16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27" y="1955350"/>
            <a:ext cx="1652270" cy="162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1972529"/>
            <a:ext cx="1632616" cy="160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49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LINESTRING, Intersects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39" y="1296746"/>
            <a:ext cx="8738445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col1, </a:t>
            </a:r>
            <a:r>
              <a:rPr lang="en-US" sz="1800" dirty="0" err="1"/>
              <a:t>my_line</a:t>
            </a:r>
            <a:r>
              <a:rPr lang="en-US" sz="1800" dirty="0"/>
              <a:t> FROM t1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='</a:t>
            </a:r>
            <a:r>
              <a:rPr lang="en-US" sz="1800" dirty="0" err="1"/>
              <a:t>my_line</a:t>
            </a:r>
            <a:r>
              <a:rPr lang="en-US" sz="1800" dirty="0" smtClean="0"/>
              <a:t>: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	"</a:t>
            </a:r>
            <a:r>
              <a:rPr lang="en-US" sz="1800" dirty="0"/>
              <a:t>Intersects(POINT(30 40))"';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col1, </a:t>
            </a:r>
            <a:r>
              <a:rPr lang="en-US" sz="1800" dirty="0" err="1"/>
              <a:t>my_line</a:t>
            </a:r>
            <a:r>
              <a:rPr lang="en-US" sz="1800" dirty="0"/>
              <a:t> FROM t1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'{ "q" : "</a:t>
            </a:r>
            <a:r>
              <a:rPr lang="en-US" sz="1800" dirty="0" err="1"/>
              <a:t>my_line</a:t>
            </a:r>
            <a:r>
              <a:rPr lang="en-US" sz="1800" dirty="0"/>
              <a:t> : \"Intersects</a:t>
            </a:r>
            <a:r>
              <a:rPr lang="en-US" sz="1800" dirty="0" smtClean="0"/>
              <a:t>(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POINT(30 </a:t>
            </a:r>
            <a:r>
              <a:rPr lang="en-US" sz="1800" dirty="0"/>
              <a:t>40))\"" 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//  same for both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col1 |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my_line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------+-----------------------------------------------------------------------------------------------------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3 | LINESTRING (30.0 30.0, 30.0 40.0, 20.0 40.0, 20.0 30.0, 20.0 20.0, 10.0 20.0, 10.0 30.0, 20.0 30.0)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33" y="186350"/>
            <a:ext cx="1710459" cy="16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241339"/>
            <a:ext cx="1652269" cy="162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27" y="1955350"/>
            <a:ext cx="1652270" cy="162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66" y="1972529"/>
            <a:ext cx="1632616" cy="160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495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defTabSz="233363">
              <a:spcBef>
                <a:spcPts val="0"/>
              </a:spcBef>
            </a:pPr>
            <a:r>
              <a:rPr lang="en-US" dirty="0" err="1"/>
              <a:t>IsWithin</a:t>
            </a:r>
            <a:r>
              <a:rPr lang="en-US" dirty="0"/>
              <a:t>, Intersects, POINT, </a:t>
            </a:r>
            <a:r>
              <a:rPr lang="en-US" dirty="0" smtClean="0"/>
              <a:t>LINESTRING</a:t>
            </a:r>
          </a:p>
          <a:p>
            <a:pPr indent="0" defTabSz="233363">
              <a:spcBef>
                <a:spcPts val="0"/>
              </a:spcBef>
            </a:pPr>
            <a:r>
              <a:rPr lang="en-US" sz="2400" dirty="0" smtClean="0"/>
              <a:t>REVIEW</a:t>
            </a:r>
            <a:endParaRPr lang="en-US" sz="2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4327459" y="460241"/>
            <a:ext cx="4242964" cy="39412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/>
            <a:r>
              <a:rPr lang="en-US" sz="1800" dirty="0" smtClean="0"/>
              <a:t>Working with routes-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3249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Ranges of dates/times.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327459" y="787927"/>
            <a:ext cx="4242964" cy="30311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/>
            <a:r>
              <a:rPr lang="en-US" sz="1800" dirty="0" smtClean="0"/>
              <a:t>Working with time series-</a:t>
            </a:r>
            <a:endParaRPr lang="en-US" sz="1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61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872861"/>
            <a:ext cx="4114800" cy="548048"/>
          </a:xfrm>
        </p:spPr>
        <p:txBody>
          <a:bodyPr/>
          <a:lstStyle/>
          <a:p>
            <a:r>
              <a:rPr lang="en-US" dirty="0" smtClean="0"/>
              <a:t>CREATE TABLE, add data, CREATE SEARCH INDEX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167081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TABLE t2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(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col1               TEXT,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  <a:r>
              <a:rPr lang="en-US" dirty="0" err="1" smtClean="0"/>
              <a:t>my_dates</a:t>
            </a:r>
            <a:r>
              <a:rPr lang="en-US" dirty="0" smtClean="0"/>
              <a:t>		'</a:t>
            </a:r>
            <a:r>
              <a:rPr lang="en-US" dirty="0" err="1" smtClean="0"/>
              <a:t>PointType</a:t>
            </a:r>
            <a:r>
              <a:rPr lang="en-US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PRIMARY KEY ((col1))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INSERT INTO t2 (col1, </a:t>
            </a:r>
            <a:r>
              <a:rPr lang="en-US" dirty="0" err="1"/>
              <a:t>my_dates</a:t>
            </a:r>
            <a:r>
              <a:rPr lang="en-US" dirty="0"/>
              <a:t>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VALUES ('101', 'POINT(2 5</a:t>
            </a:r>
            <a:r>
              <a:rPr lang="en-US" dirty="0" smtClean="0"/>
              <a:t>)');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VALUES </a:t>
            </a:r>
            <a:r>
              <a:rPr lang="en-US" dirty="0"/>
              <a:t>('102', 'POINT(2 3)');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VALUES </a:t>
            </a:r>
            <a:r>
              <a:rPr lang="en-US" dirty="0"/>
              <a:t>('103', 'POINT(4 5)');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VALUES </a:t>
            </a:r>
            <a:r>
              <a:rPr lang="en-US" dirty="0"/>
              <a:t>('104', 'POINT(1 2)');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VALUES </a:t>
            </a:r>
            <a:r>
              <a:rPr lang="en-US" dirty="0"/>
              <a:t>('105', 'POINT(1 3)');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VALUES </a:t>
            </a:r>
            <a:r>
              <a:rPr lang="en-US" dirty="0"/>
              <a:t>('106', 'POINT(1 6)');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SEARCH INDEX ON t2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WITH COLUMNS col1, * {excluded : true } 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1126091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495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084" y="544496"/>
            <a:ext cx="3571490" cy="548048"/>
          </a:xfrm>
        </p:spPr>
        <p:txBody>
          <a:bodyPr/>
          <a:lstStyle/>
          <a:p>
            <a:r>
              <a:rPr lang="en-US" dirty="0" smtClean="0"/>
              <a:t>ALTER SEARCH INDEX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189424" y="615969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 SEARCH INDEX SCHEMA ON t2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ADD </a:t>
            </a:r>
            <a:r>
              <a:rPr lang="en-US" dirty="0" err="1"/>
              <a:t>types.fieldType</a:t>
            </a:r>
            <a:r>
              <a:rPr lang="en-US" dirty="0"/>
              <a:t>[@name='</a:t>
            </a:r>
            <a:r>
              <a:rPr lang="en-US" dirty="0" err="1"/>
              <a:t>ft_rpt</a:t>
            </a:r>
            <a:r>
              <a:rPr lang="en-US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@class='</a:t>
            </a:r>
            <a:r>
              <a:rPr lang="en-US" dirty="0" err="1"/>
              <a:t>solr.SpatialRecursivePrefixTreeFieldType</a:t>
            </a:r>
            <a:r>
              <a:rPr lang="en-US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@geo='false',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</a:t>
            </a:r>
            <a:r>
              <a:rPr lang="en-US" dirty="0" err="1">
                <a:solidFill>
                  <a:srgbClr val="00B0F0"/>
                </a:solidFill>
              </a:rPr>
              <a:t>worldBounds</a:t>
            </a:r>
            <a:r>
              <a:rPr lang="en-US" dirty="0">
                <a:solidFill>
                  <a:srgbClr val="00B0F0"/>
                </a:solidFill>
              </a:rPr>
              <a:t>='0 0 365 365'</a:t>
            </a:r>
            <a:r>
              <a:rPr lang="en-US" dirty="0"/>
              <a:t>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</a:t>
            </a:r>
            <a:r>
              <a:rPr lang="en-US" dirty="0" err="1">
                <a:solidFill>
                  <a:srgbClr val="00B0F0"/>
                </a:solidFill>
              </a:rPr>
              <a:t>maxDistErr</a:t>
            </a:r>
            <a:r>
              <a:rPr lang="en-US" dirty="0">
                <a:solidFill>
                  <a:srgbClr val="00B0F0"/>
                </a:solidFill>
              </a:rPr>
              <a:t>='1'</a:t>
            </a:r>
            <a:r>
              <a:rPr lang="en-US" dirty="0"/>
              <a:t>, @</a:t>
            </a:r>
            <a:r>
              <a:rPr lang="en-US" dirty="0" err="1">
                <a:solidFill>
                  <a:srgbClr val="00B0F0"/>
                </a:solidFill>
              </a:rPr>
              <a:t>distErrPct</a:t>
            </a:r>
            <a:r>
              <a:rPr lang="en-US" dirty="0">
                <a:solidFill>
                  <a:srgbClr val="00B0F0"/>
                </a:solidFill>
              </a:rPr>
              <a:t>='0'</a:t>
            </a:r>
            <a:r>
              <a:rPr lang="en-US" dirty="0"/>
              <a:t>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 SEARCH INDEX SCHEMA ON t2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ADD </a:t>
            </a:r>
            <a:r>
              <a:rPr lang="en-US" dirty="0" err="1"/>
              <a:t>fields.field</a:t>
            </a:r>
            <a:r>
              <a:rPr lang="en-US" dirty="0"/>
              <a:t>[@name='</a:t>
            </a:r>
            <a:r>
              <a:rPr lang="en-US" dirty="0" err="1"/>
              <a:t>my_dates</a:t>
            </a:r>
            <a:r>
              <a:rPr lang="en-US" dirty="0"/>
              <a:t>', @type='</a:t>
            </a:r>
            <a:r>
              <a:rPr lang="en-US" dirty="0" err="1"/>
              <a:t>ft_rpt</a:t>
            </a:r>
            <a:r>
              <a:rPr lang="en-US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@indexed='true', @</a:t>
            </a:r>
            <a:r>
              <a:rPr lang="en-US" dirty="0" err="1"/>
              <a:t>multiValued</a:t>
            </a:r>
            <a:r>
              <a:rPr lang="en-US" dirty="0"/>
              <a:t>='false', @stored='true',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@</a:t>
            </a:r>
            <a:r>
              <a:rPr lang="en-US" dirty="0" err="1"/>
              <a:t>docValues</a:t>
            </a:r>
            <a:r>
              <a:rPr lang="en-US" dirty="0"/>
              <a:t>='true'];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RELOAD  SEARCH INDEX on t2;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REBUILD SEARCH INDEX on t2;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450" y="1092544"/>
            <a:ext cx="1127125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30271">
            <a:off x="4264904" y="1267616"/>
            <a:ext cx="248431" cy="112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58317" y="1550161"/>
            <a:ext cx="262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600" dirty="0" smtClean="0"/>
              <a:t>No ENVELOPE, like earlier</a:t>
            </a:r>
          </a:p>
        </p:txBody>
      </p:sp>
    </p:spTree>
    <p:extLst>
      <p:ext uri="{BB962C8B-B14F-4D97-AF65-F5344CB8AC3E}">
        <p14:creationId xmlns:p14="http://schemas.microsoft.com/office/powerpoint/2010/main" val="401606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44" y="270472"/>
            <a:ext cx="3901790" cy="548048"/>
          </a:xfrm>
        </p:spPr>
        <p:txBody>
          <a:bodyPr/>
          <a:lstStyle/>
          <a:p>
            <a:r>
              <a:rPr lang="en-US" dirty="0"/>
              <a:t>Same Data, </a:t>
            </a:r>
            <a:r>
              <a:rPr lang="en-US" dirty="0" smtClean="0"/>
              <a:t>Plotted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599788" y="329736"/>
            <a:ext cx="18012" cy="397625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17800" y="4292139"/>
            <a:ext cx="415220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87813" y="3625736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87812" y="2959332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00282" y="2292928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369801" y="1626524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>
            <a:off x="5155010" y="4407132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>
            <a:off x="5807214" y="4407131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6459418" y="4420986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>
            <a:off x="7111621" y="4407130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270002" y="2292928"/>
            <a:ext cx="74815" cy="831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70001" y="1584960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847393" y="3625736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70003" y="2959332"/>
            <a:ext cx="74815" cy="831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270004" y="3625736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499597" y="3625736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99596" y="2959332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847393" y="1584960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847393" y="2292928"/>
            <a:ext cx="74815" cy="831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7393" y="2959332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151797" y="1584960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151798" y="2292928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151800" y="2959332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189206" y="3625736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499593" y="1584960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499597" y="2292928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092712" y="447051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44916" y="447051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85786" y="34872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85786" y="282083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85786" y="215442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97116" y="447051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085786" y="148802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49320" y="447051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7377" y="14670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106, 1-6</a:t>
            </a:r>
          </a:p>
        </p:txBody>
      </p:sp>
      <p:cxnSp>
        <p:nvCxnSpPr>
          <p:cNvPr id="52" name="Straight Connector 51"/>
          <p:cNvCxnSpPr/>
          <p:nvPr/>
        </p:nvCxnSpPr>
        <p:spPr>
          <a:xfrm rot="16200000">
            <a:off x="7771114" y="4393270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08813" y="44566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5</a:t>
            </a:r>
            <a:endParaRPr lang="en-US" sz="1200" b="1" dirty="0" smtClean="0"/>
          </a:p>
        </p:txBody>
      </p:sp>
      <p:cxnSp>
        <p:nvCxnSpPr>
          <p:cNvPr id="54" name="Straight Connector 53"/>
          <p:cNvCxnSpPr/>
          <p:nvPr/>
        </p:nvCxnSpPr>
        <p:spPr>
          <a:xfrm rot="16200000">
            <a:off x="8413981" y="4412662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351680" y="447604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6</a:t>
            </a:r>
            <a:endParaRPr lang="en-US" sz="1200" b="1" dirty="0" smtClean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4389193" y="1030754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105178" y="8922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5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4383646" y="468236"/>
            <a:ext cx="22998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99631" y="3297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6</a:t>
            </a:r>
          </a:p>
        </p:txBody>
      </p:sp>
      <p:sp>
        <p:nvSpPr>
          <p:cNvPr id="64" name="Oval 63"/>
          <p:cNvSpPr/>
          <p:nvPr/>
        </p:nvSpPr>
        <p:spPr>
          <a:xfrm>
            <a:off x="5270000" y="1030754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270004" y="426671"/>
            <a:ext cx="74815" cy="831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47393" y="1030753"/>
            <a:ext cx="74815" cy="831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494521" y="426672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842321" y="426671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499592" y="1030753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812983" y="1030753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461144" y="1668088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806216" y="1626523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461144" y="2292878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491567" y="2959332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486493" y="3625735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806217" y="2276300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806218" y="2959332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838486" y="3631230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52695" y="426671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812983" y="426672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449085" y="426671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146725" y="1036272"/>
            <a:ext cx="74815" cy="831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449200" y="1030706"/>
            <a:ext cx="74815" cy="83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4672564" y="195749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105, 1-3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849856" y="3042460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104, 1-2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69954" y="71461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103,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659302" y="198515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102, 2-3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556821" y="722929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101, 2-5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4630269" y="270472"/>
            <a:ext cx="4064844" cy="400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797043" y="4720003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Start (Day), x-axis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90464" y="1103304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End (Day)</a:t>
            </a:r>
          </a:p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y-axis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547" y="2850187"/>
            <a:ext cx="510258" cy="63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849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9" y="270472"/>
            <a:ext cx="8445731" cy="548048"/>
          </a:xfrm>
        </p:spPr>
        <p:txBody>
          <a:bodyPr/>
          <a:lstStyle/>
          <a:p>
            <a:r>
              <a:rPr lang="en-US" dirty="0" smtClean="0"/>
              <a:t>Contains; exclusive to range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972551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col1, </a:t>
            </a:r>
            <a:r>
              <a:rPr lang="en-US" sz="1800" dirty="0" err="1"/>
              <a:t>my_dates</a:t>
            </a:r>
            <a:r>
              <a:rPr lang="en-US" sz="1800" dirty="0"/>
              <a:t>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FROM </a:t>
            </a:r>
            <a:r>
              <a:rPr lang="en-US" sz="1800" dirty="0"/>
              <a:t>t2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'{ "q" : "*:*", "</a:t>
            </a:r>
            <a:r>
              <a:rPr lang="en-US" sz="1800" dirty="0" err="1"/>
              <a:t>fq</a:t>
            </a:r>
            <a:r>
              <a:rPr lang="en-US" sz="1800" dirty="0"/>
              <a:t>" : "</a:t>
            </a:r>
            <a:r>
              <a:rPr lang="en-US" sz="1800" dirty="0" err="1"/>
              <a:t>my_dates</a:t>
            </a:r>
            <a:r>
              <a:rPr lang="en-US" sz="1800" dirty="0" smtClean="0"/>
              <a:t>: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[</a:t>
            </a:r>
            <a:r>
              <a:rPr lang="en-US" sz="1800" dirty="0"/>
              <a:t>0,1 TO 3,365]" </a:t>
            </a:r>
            <a:r>
              <a:rPr lang="en-US" sz="1800" dirty="0" smtClean="0"/>
              <a:t>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col1 |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my_dates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------+-----------------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104 | POINT (1.0 2.0)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102 | POINT (2.0 3.0)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105 | POINT (1.0 3.0)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49" y="603089"/>
            <a:ext cx="4660459" cy="418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5799" y="25429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12351" y="25429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2257" y="25429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5784" y="25429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444283" y="2369609"/>
            <a:ext cx="0" cy="2309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54377" y="2369609"/>
            <a:ext cx="0" cy="2309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17810" y="2369609"/>
            <a:ext cx="0" cy="2309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87825" y="2369609"/>
            <a:ext cx="0" cy="2309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86895" y="2202873"/>
            <a:ext cx="3782290" cy="1338349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39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" y="270472"/>
            <a:ext cx="8587740" cy="548048"/>
          </a:xfrm>
        </p:spPr>
        <p:txBody>
          <a:bodyPr/>
          <a:lstStyle/>
          <a:p>
            <a:r>
              <a:rPr lang="en-US" dirty="0" smtClean="0"/>
              <a:t>Intersects; not exclusive to range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997489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col1, </a:t>
            </a:r>
            <a:r>
              <a:rPr lang="en-US" sz="1800" dirty="0" err="1"/>
              <a:t>my_dates</a:t>
            </a:r>
            <a:r>
              <a:rPr lang="en-US" sz="1800" dirty="0"/>
              <a:t>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FROM </a:t>
            </a:r>
            <a:r>
              <a:rPr lang="en-US" sz="1800" dirty="0"/>
              <a:t>t2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'{ "q" : "*:*", "</a:t>
            </a:r>
            <a:r>
              <a:rPr lang="en-US" sz="1800" dirty="0" err="1"/>
              <a:t>fq</a:t>
            </a:r>
            <a:r>
              <a:rPr lang="en-US" sz="1800" dirty="0"/>
              <a:t>" : "</a:t>
            </a:r>
            <a:r>
              <a:rPr lang="en-US" sz="1800" dirty="0" err="1"/>
              <a:t>my_dates</a:t>
            </a:r>
            <a:r>
              <a:rPr lang="en-US" sz="1800" dirty="0" smtClean="0"/>
              <a:t>: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[</a:t>
            </a:r>
            <a:r>
              <a:rPr lang="en-US" sz="1800" dirty="0"/>
              <a:t>1,0 TO 365,3]" 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col1 |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my_dates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------+-----------------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104 | POINT (1.0 2.0)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106 | POINT (1.0 6.0)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102 | POINT (2.0 3.0)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105 | POINT (1.0 3.0)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101 | POINT (2.0 5.0)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49" y="603089"/>
            <a:ext cx="4660459" cy="418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60721" y="270472"/>
            <a:ext cx="1280160" cy="3952393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21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a given date/time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997489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SELECT col1, </a:t>
            </a:r>
            <a:r>
              <a:rPr lang="en-US" sz="1800" dirty="0" err="1"/>
              <a:t>my_dates</a:t>
            </a:r>
            <a:r>
              <a:rPr lang="en-US" sz="1800" dirty="0"/>
              <a:t>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FROM </a:t>
            </a:r>
            <a:r>
              <a:rPr lang="en-US" sz="1800" dirty="0"/>
              <a:t>t2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=   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'{ </a:t>
            </a:r>
            <a:r>
              <a:rPr lang="en-US" sz="1800" dirty="0"/>
              <a:t>"q" : "*:*",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	"</a:t>
            </a:r>
            <a:r>
              <a:rPr lang="en-US" sz="1800" dirty="0" err="1"/>
              <a:t>fq</a:t>
            </a:r>
            <a:r>
              <a:rPr lang="en-US" sz="1800" dirty="0"/>
              <a:t>" : "</a:t>
            </a:r>
            <a:r>
              <a:rPr lang="en-US" sz="1800" dirty="0" err="1"/>
              <a:t>my_dates</a:t>
            </a:r>
            <a:r>
              <a:rPr lang="en-US" sz="1800" dirty="0" smtClean="0"/>
              <a:t>: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[</a:t>
            </a:r>
            <a:r>
              <a:rPr lang="en-US" sz="1800" dirty="0"/>
              <a:t>4,0 TO 10,4]" 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col1 |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my_dates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------+-----------------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103 | POINT (4.0 5.0)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106 | POINT (1.0 6.0)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101 | POINT (2.0 5.0)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49" y="603089"/>
            <a:ext cx="4660459" cy="418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10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Discuss: Spatial, and Time-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0210" y="947651"/>
            <a:ext cx="415636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Describe business use cases for: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Knowing that a driver passed through a given location ?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Or didn’t pass though a given location ?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Is in a location ?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1800" dirty="0"/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A resource is/is-not available on a given date ?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1800" dirty="0"/>
          </a:p>
          <a:p>
            <a:r>
              <a:rPr lang="en-US" sz="1800" dirty="0" smtClean="0"/>
              <a:t>How is a </a:t>
            </a:r>
            <a:r>
              <a:rPr lang="en-US" sz="1800" dirty="0" err="1" smtClean="0"/>
              <a:t>Lat</a:t>
            </a:r>
            <a:r>
              <a:rPr lang="en-US" sz="1800" dirty="0" smtClean="0"/>
              <a:t>/Lon pair similar to a span of time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76250"/>
            <a:ext cx="3650282" cy="2780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322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on a given date/time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997489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SELECT </a:t>
            </a:r>
            <a:r>
              <a:rPr lang="en-US" sz="1800" dirty="0"/>
              <a:t>col1, </a:t>
            </a:r>
            <a:r>
              <a:rPr lang="en-US" sz="1800" dirty="0" err="1"/>
              <a:t>my_dates</a:t>
            </a:r>
            <a:r>
              <a:rPr lang="en-US" sz="1800" dirty="0"/>
              <a:t>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FROM </a:t>
            </a:r>
            <a:r>
              <a:rPr lang="en-US" sz="1800" dirty="0"/>
              <a:t>t2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=   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'{ </a:t>
            </a:r>
            <a:r>
              <a:rPr lang="en-US" sz="1800" dirty="0"/>
              <a:t>"q" : "*:*",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"</a:t>
            </a:r>
            <a:r>
              <a:rPr lang="en-US" sz="1800" dirty="0" err="1"/>
              <a:t>fq</a:t>
            </a:r>
            <a:r>
              <a:rPr lang="en-US" sz="1800" dirty="0"/>
              <a:t>" : "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NOT</a:t>
            </a:r>
            <a:r>
              <a:rPr lang="en-US" sz="1800" dirty="0"/>
              <a:t> </a:t>
            </a:r>
            <a:endParaRPr lang="en-US" sz="18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err="1" smtClean="0"/>
              <a:t>my_dates</a:t>
            </a:r>
            <a:r>
              <a:rPr lang="en-US" sz="1800" dirty="0"/>
              <a:t>:[4,0 TO 10,4]" 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col1 |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my_dates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------+-----------------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104 | POINT (1.0 2.0)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102 | POINT (2.0 3.0)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105 | POINT (1.0 3.0)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49" y="603089"/>
            <a:ext cx="4660459" cy="418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3452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Ranges of dates/times.</a:t>
            </a:r>
          </a:p>
          <a:p>
            <a:pPr indent="0" defTabSz="233363">
              <a:spcBef>
                <a:spcPts val="0"/>
              </a:spcBef>
            </a:pPr>
            <a:r>
              <a:rPr lang="en-US" sz="2400" dirty="0" smtClean="0"/>
              <a:t>REVIEW</a:t>
            </a:r>
            <a:endParaRPr lang="en-US" sz="2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4327459" y="950379"/>
            <a:ext cx="4242964" cy="142706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/>
            <a:r>
              <a:rPr lang="en-US" sz="1800" dirty="0"/>
              <a:t>Working with time series-</a:t>
            </a:r>
          </a:p>
        </p:txBody>
      </p:sp>
    </p:spTree>
    <p:extLst>
      <p:ext uri="{BB962C8B-B14F-4D97-AF65-F5344CB8AC3E}">
        <p14:creationId xmlns:p14="http://schemas.microsoft.com/office/powerpoint/2010/main" val="26990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927314"/>
            <a:ext cx="8229600" cy="857250"/>
          </a:xfrm>
        </p:spPr>
        <p:txBody>
          <a:bodyPr/>
          <a:lstStyle/>
          <a:p>
            <a:r>
              <a:rPr lang="en-US" dirty="0" smtClean="0"/>
              <a:t>End </a:t>
            </a:r>
            <a:r>
              <a:rPr lang="en-US" smtClean="0"/>
              <a:t>of Module: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9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Discussion Lab: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1" y="1062236"/>
            <a:ext cx="4156364" cy="276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27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Search, Spatial, Time Series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755" y="1404852"/>
            <a:ext cx="41563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Use RPT, geo=‘false’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Set; </a:t>
            </a:r>
            <a:r>
              <a:rPr lang="en-US" sz="2000" dirty="0" err="1" smtClean="0"/>
              <a:t>worldBounds</a:t>
            </a:r>
            <a:r>
              <a:rPr lang="en-US" sz="2000" dirty="0" smtClean="0"/>
              <a:t>, </a:t>
            </a:r>
            <a:r>
              <a:rPr lang="en-US" sz="2000" dirty="0" err="1" smtClean="0"/>
              <a:t>maxDistErr</a:t>
            </a:r>
            <a:r>
              <a:rPr lang="en-US" sz="2000" dirty="0" smtClean="0"/>
              <a:t>, </a:t>
            </a:r>
            <a:r>
              <a:rPr lang="en-US" sz="2000" dirty="0" err="1" smtClean="0"/>
              <a:t>distErrPct</a:t>
            </a:r>
            <a:endParaRPr lang="en-US" sz="20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Casting; POINT, </a:t>
            </a:r>
            <a:r>
              <a:rPr lang="en-US" sz="2000" dirty="0" smtClean="0">
                <a:solidFill>
                  <a:srgbClr val="00B0F0"/>
                </a:solidFill>
              </a:rPr>
              <a:t>LINESTRING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Operators; </a:t>
            </a:r>
            <a:r>
              <a:rPr lang="en-US" sz="2000" dirty="0" err="1" smtClean="0"/>
              <a:t>IsWithin</a:t>
            </a:r>
            <a:r>
              <a:rPr lang="en-US" sz="2000" dirty="0" smtClean="0"/>
              <a:t>, Intersects, [] (Range)</a:t>
            </a:r>
            <a:endParaRPr lang="en-US" sz="18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38" y="974724"/>
            <a:ext cx="4066162" cy="319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6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IsWithin</a:t>
            </a:r>
            <a:r>
              <a:rPr lang="en-US" dirty="0" smtClean="0"/>
              <a:t>, Intersects, POINT, LINESTRING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327459" y="787927"/>
            <a:ext cx="4242964" cy="30311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/>
            <a:r>
              <a:rPr lang="en-US" sz="1800" dirty="0" smtClean="0"/>
              <a:t>Working with routes-</a:t>
            </a:r>
            <a:endParaRPr lang="en-US" sz="1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76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IsWithin</a:t>
            </a:r>
            <a:r>
              <a:rPr lang="en-US" dirty="0" smtClean="0"/>
              <a:t>, Intersects, CREATE KEYSPACE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1236543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DROP KEYSPACE IF EXISTS ks_7455;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CREATE KEYSPACE ks_7455 WITH REPLICATION 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{'class': '</a:t>
            </a:r>
            <a:r>
              <a:rPr lang="en-US" sz="1800" dirty="0" err="1"/>
              <a:t>SimpleStrategy</a:t>
            </a:r>
            <a:r>
              <a:rPr lang="en-US" sz="18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'</a:t>
            </a:r>
            <a:r>
              <a:rPr lang="en-US" sz="1800" dirty="0" err="1"/>
              <a:t>replication_factor</a:t>
            </a:r>
            <a:r>
              <a:rPr lang="en-US" sz="1800" dirty="0"/>
              <a:t>': 1};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USE ks_7455;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818520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106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IsWithin</a:t>
            </a:r>
            <a:r>
              <a:rPr lang="en-US" dirty="0" smtClean="0"/>
              <a:t>, Intersects, CREATE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40" y="1213620"/>
            <a:ext cx="5252936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CREATE TABLE t1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(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</a:t>
            </a:r>
            <a:r>
              <a:rPr lang="en-US" sz="1800" dirty="0" smtClean="0"/>
              <a:t>col1						TEXT</a:t>
            </a:r>
            <a:r>
              <a:rPr lang="en-US" sz="1800" dirty="0"/>
              <a:t>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</a:t>
            </a:r>
            <a:r>
              <a:rPr lang="en-US" sz="1800" dirty="0" err="1"/>
              <a:t>my_point</a:t>
            </a:r>
            <a:r>
              <a:rPr lang="en-US" sz="1800" dirty="0"/>
              <a:t> </a:t>
            </a:r>
            <a:r>
              <a:rPr lang="en-US" sz="1800" dirty="0" smtClean="0"/>
              <a:t>			'</a:t>
            </a:r>
            <a:r>
              <a:rPr lang="en-US" sz="1800" dirty="0" err="1" smtClean="0">
                <a:solidFill>
                  <a:srgbClr val="00B0F0"/>
                </a:solidFill>
              </a:rPr>
              <a:t>PointType</a:t>
            </a:r>
            <a:r>
              <a:rPr lang="en-US" sz="18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</a:t>
            </a:r>
            <a:r>
              <a:rPr lang="en-US" sz="1800" dirty="0" err="1" smtClean="0"/>
              <a:t>my_line</a:t>
            </a:r>
            <a:r>
              <a:rPr lang="en-US" sz="1800" dirty="0" smtClean="0"/>
              <a:t>				'</a:t>
            </a:r>
            <a:r>
              <a:rPr lang="en-US" sz="1800" dirty="0" err="1" smtClean="0">
                <a:solidFill>
                  <a:srgbClr val="00B0F0"/>
                </a:solidFill>
              </a:rPr>
              <a:t>LineStringType</a:t>
            </a:r>
            <a:r>
              <a:rPr lang="en-US" sz="18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PRIMARY KEY ((col1))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28838">
            <a:off x="4477340" y="2001832"/>
            <a:ext cx="604243" cy="128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03591" y="2874435"/>
            <a:ext cx="262277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dirty="0" smtClean="0"/>
              <a:t>Or TEXT-</a:t>
            </a:r>
          </a:p>
          <a:p>
            <a:pPr defTabSz="233363"/>
            <a:r>
              <a:rPr lang="en-US" sz="1600" dirty="0" smtClean="0"/>
              <a:t>There really aren’t sane/usable assumptions for these, to allow default generation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91" y="818520"/>
            <a:ext cx="591432" cy="66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105" y="1259529"/>
            <a:ext cx="766695" cy="69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17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IsWithin</a:t>
            </a:r>
            <a:r>
              <a:rPr lang="en-US" dirty="0" smtClean="0"/>
              <a:t>, Intersects, Add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000-DTSE-Search-7455-60-DM-</a:t>
            </a:r>
            <a:fld id="{5A6FB346-E907-314D-8DE1-ECD2B2B6AA1B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330739" y="1221933"/>
            <a:ext cx="8114991" cy="166081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INSERT INTO t1 (col1, </a:t>
            </a:r>
            <a:r>
              <a:rPr lang="en-US" sz="1800" dirty="0" err="1"/>
              <a:t>my_point</a:t>
            </a:r>
            <a:r>
              <a:rPr lang="en-US" sz="1800" dirty="0"/>
              <a:t>, </a:t>
            </a:r>
            <a:r>
              <a:rPr lang="en-US" sz="1800" dirty="0" err="1"/>
              <a:t>my_line</a:t>
            </a:r>
            <a:r>
              <a:rPr lang="en-US" sz="1800" dirty="0"/>
              <a:t>)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VALUES ('1', '</a:t>
            </a:r>
            <a:r>
              <a:rPr lang="en-US" sz="1800" dirty="0">
                <a:solidFill>
                  <a:srgbClr val="00B0F0"/>
                </a:solidFill>
              </a:rPr>
              <a:t>POINT</a:t>
            </a:r>
            <a:r>
              <a:rPr lang="en-US" sz="1800" dirty="0"/>
              <a:t>(10 10)',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  '</a:t>
            </a:r>
            <a:r>
              <a:rPr lang="en-US" sz="1800" dirty="0">
                <a:solidFill>
                  <a:srgbClr val="00B0F0"/>
                </a:solidFill>
              </a:rPr>
              <a:t>LINESTRING</a:t>
            </a:r>
            <a:r>
              <a:rPr lang="en-US" sz="1800" dirty="0"/>
              <a:t>(10 10, 10 20, 10 30, 20 30, 20 20)' 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VALUES </a:t>
            </a:r>
            <a:r>
              <a:rPr lang="en-US" sz="1800" dirty="0"/>
              <a:t>('2', 'POINT(10 10)',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  'LINESTRING(10 10, 10 20, 10 30, 20 30, 20 20, 20 10, 20 0)' </a:t>
            </a:r>
            <a:r>
              <a:rPr lang="en-US" sz="1800" dirty="0" smtClean="0"/>
              <a:t>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VALUES </a:t>
            </a:r>
            <a:r>
              <a:rPr lang="en-US" sz="1800" dirty="0"/>
              <a:t>('3', 'POINT(30 30)',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  'LINESTRING(30 30, 30 40, 20 40, 20 30, 20 20, 10 20, 10 30, 20 30)' 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VALUES </a:t>
            </a:r>
            <a:r>
              <a:rPr lang="en-US" sz="1800" dirty="0"/>
              <a:t>('4', 'POINT(20 30)',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     'LINESTRING(20 30, 20 20, 10 20, 0 20)' 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err="1"/>
          </a:p>
        </p:txBody>
      </p:sp>
    </p:spTree>
    <p:extLst>
      <p:ext uri="{BB962C8B-B14F-4D97-AF65-F5344CB8AC3E}">
        <p14:creationId xmlns:p14="http://schemas.microsoft.com/office/powerpoint/2010/main" val="3096568289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399</TotalTime>
  <Words>2417</Words>
  <Application>Microsoft Office PowerPoint</Application>
  <PresentationFormat>On-screen Show (16:9)</PresentationFormat>
  <Paragraphs>472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DataStax_Template_Widescreen</vt:lpstr>
      <vt:lpstr>Discussion Module:</vt:lpstr>
      <vt:lpstr>Discussion Lab:</vt:lpstr>
      <vt:lpstr>Discuss: Spatial, and Time-</vt:lpstr>
      <vt:lpstr>End of Discussion Lab:</vt:lpstr>
      <vt:lpstr>DSE Search, Spatial, Time Series</vt:lpstr>
      <vt:lpstr>End to End Example:</vt:lpstr>
      <vt:lpstr>IsWithin, Intersects, CREATE KEYSPACE</vt:lpstr>
      <vt:lpstr>IsWithin, Intersects, CREATE TABLE</vt:lpstr>
      <vt:lpstr>IsWithin, Intersects, Add Data</vt:lpstr>
      <vt:lpstr>Same Data, Plotted, Page 1 of 2</vt:lpstr>
      <vt:lpstr>Same Data, Plotted, Page 2 of 2</vt:lpstr>
      <vt:lpstr>LINESTRING data can not-</vt:lpstr>
      <vt:lpstr>JIRA, DSP-11516</vt:lpstr>
      <vt:lpstr>IsWithin, Intersects, CREATE SEARCH INDEX</vt:lpstr>
      <vt:lpstr>ALTER SEARCH INDEX, deploy</vt:lpstr>
      <vt:lpstr>SELECT, IsWithin POINT</vt:lpstr>
      <vt:lpstr>SELECT, IsWithin POINT</vt:lpstr>
      <vt:lpstr>SELECT, IsWithin POINT</vt:lpstr>
      <vt:lpstr>IsWithin using LINESTRING, Odd results-</vt:lpstr>
      <vt:lpstr>LINESTRING, Intersects</vt:lpstr>
      <vt:lpstr>LINESTRING, Intersects</vt:lpstr>
      <vt:lpstr>End to End Example:</vt:lpstr>
      <vt:lpstr>End to End Example:</vt:lpstr>
      <vt:lpstr>CREATE TABLE, add data, CREATE SEARCH INDEX</vt:lpstr>
      <vt:lpstr>ALTER SEARCH INDEX</vt:lpstr>
      <vt:lpstr>Same Data, Plotted</vt:lpstr>
      <vt:lpstr>Contains; exclusive to range</vt:lpstr>
      <vt:lpstr>Intersects; not exclusive to range</vt:lpstr>
      <vt:lpstr>On a given date/time</vt:lpstr>
      <vt:lpstr>Not on a given date/time</vt:lpstr>
      <vt:lpstr>End to End Example:</vt:lpstr>
      <vt:lpstr>End of Module: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default</cp:lastModifiedBy>
  <cp:revision>35</cp:revision>
  <dcterms:created xsi:type="dcterms:W3CDTF">2018-03-30T00:33:11Z</dcterms:created>
  <dcterms:modified xsi:type="dcterms:W3CDTF">2018-07-11T22:56:42Z</dcterms:modified>
  <cp:category/>
</cp:coreProperties>
</file>